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82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10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9)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LINK-LAYER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The </a:t>
            </a:r>
            <a:r>
              <a:rPr lang="en-GB" sz="2400" dirty="0"/>
              <a:t>link-layer addresses of the two nodes. </a:t>
            </a: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i="1" dirty="0" smtClean="0"/>
              <a:t>link-layer address </a:t>
            </a:r>
            <a:r>
              <a:rPr lang="en-GB" sz="2400" dirty="0"/>
              <a:t>is sometimes called a </a:t>
            </a:r>
            <a:r>
              <a:rPr lang="en-GB" sz="2400" i="1" dirty="0"/>
              <a:t>link address</a:t>
            </a:r>
            <a:r>
              <a:rPr lang="en-GB" sz="2400" dirty="0"/>
              <a:t>, sometimes a </a:t>
            </a:r>
            <a:r>
              <a:rPr lang="en-GB" sz="2400" b="1" i="1" dirty="0"/>
              <a:t>physical address</a:t>
            </a:r>
            <a:r>
              <a:rPr lang="en-GB" sz="2400" dirty="0"/>
              <a:t>, and </a:t>
            </a:r>
            <a:r>
              <a:rPr lang="en-GB" sz="2400" dirty="0" smtClean="0"/>
              <a:t>sometimes a </a:t>
            </a:r>
            <a:r>
              <a:rPr lang="en-GB" sz="2400" b="1" i="1" dirty="0"/>
              <a:t>MAC address</a:t>
            </a:r>
            <a:r>
              <a:rPr lang="en-GB" sz="2400" b="1" dirty="0" smtClean="0"/>
              <a:t>.</a:t>
            </a:r>
          </a:p>
          <a:p>
            <a:r>
              <a:rPr lang="en-GB" sz="2400" dirty="0"/>
              <a:t>When a datagram passes from the network layer to the data-link </a:t>
            </a:r>
            <a:r>
              <a:rPr lang="en-GB" sz="2400" dirty="0" smtClean="0"/>
              <a:t>layer, the </a:t>
            </a:r>
            <a:r>
              <a:rPr lang="en-GB" sz="2400" dirty="0"/>
              <a:t>datagram will be encapsulated in a frame and two data-link addresses are added </a:t>
            </a:r>
            <a:r>
              <a:rPr lang="en-GB" sz="2400" dirty="0" smtClean="0"/>
              <a:t>to the </a:t>
            </a:r>
            <a:r>
              <a:rPr lang="en-GB" sz="2400" dirty="0"/>
              <a:t>frame header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These two addresses are changed every time the frame moves </a:t>
            </a:r>
            <a:r>
              <a:rPr lang="en-GB" sz="2400" dirty="0" smtClean="0"/>
              <a:t>from one </a:t>
            </a:r>
            <a:r>
              <a:rPr lang="en-GB" sz="2400" dirty="0"/>
              <a:t>link to another.</a:t>
            </a:r>
            <a:endParaRPr lang="en-GB" sz="24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2728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i="1" dirty="0"/>
              <a:t>IP addresses and link-layer addresses in a small internet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880" y="1487536"/>
            <a:ext cx="7804976" cy="529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6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IP addresses and link-layer addresses in a small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We </a:t>
            </a:r>
            <a:r>
              <a:rPr lang="en-GB" sz="2400" dirty="0"/>
              <a:t>have three links and two routers. </a:t>
            </a:r>
            <a:endParaRPr lang="en-GB" sz="2400" dirty="0" smtClean="0"/>
          </a:p>
          <a:p>
            <a:r>
              <a:rPr lang="en-GB" sz="2400" dirty="0" smtClean="0"/>
              <a:t>We </a:t>
            </a:r>
            <a:r>
              <a:rPr lang="en-GB" sz="2400" dirty="0"/>
              <a:t>also </a:t>
            </a:r>
            <a:r>
              <a:rPr lang="en-GB" sz="2400" dirty="0" smtClean="0"/>
              <a:t>have shown </a:t>
            </a:r>
            <a:r>
              <a:rPr lang="en-GB" sz="2400" dirty="0"/>
              <a:t>only two hosts: Alice (source) and Bob (destination). </a:t>
            </a:r>
            <a:endParaRPr lang="en-GB" sz="2400" dirty="0" smtClean="0"/>
          </a:p>
          <a:p>
            <a:r>
              <a:rPr lang="en-GB" sz="2400" dirty="0" smtClean="0"/>
              <a:t>For </a:t>
            </a:r>
            <a:r>
              <a:rPr lang="en-GB" sz="2400" dirty="0"/>
              <a:t>each host, we </a:t>
            </a:r>
            <a:r>
              <a:rPr lang="en-GB" sz="2400" dirty="0" smtClean="0"/>
              <a:t>have shown </a:t>
            </a:r>
            <a:r>
              <a:rPr lang="en-GB" sz="2400" dirty="0"/>
              <a:t>two addresses, the IP addresses (N) and the link-layer addresses (L</a:t>
            </a:r>
            <a:r>
              <a:rPr lang="en-GB" sz="2400" dirty="0" smtClean="0"/>
              <a:t>).</a:t>
            </a:r>
            <a:endParaRPr lang="en-GB" sz="2400" dirty="0"/>
          </a:p>
          <a:p>
            <a:r>
              <a:rPr lang="en-GB" sz="2400" dirty="0"/>
              <a:t>Each frame carries </a:t>
            </a:r>
            <a:r>
              <a:rPr lang="en-GB" sz="2400" dirty="0" smtClean="0"/>
              <a:t>the same </a:t>
            </a:r>
            <a:r>
              <a:rPr lang="en-GB" sz="2400" dirty="0"/>
              <a:t>datagram with the same source and destination addresses (</a:t>
            </a:r>
            <a:r>
              <a:rPr lang="en-GB" sz="2400" b="1" dirty="0"/>
              <a:t>N1 </a:t>
            </a:r>
            <a:r>
              <a:rPr lang="en-GB" sz="2400" dirty="0"/>
              <a:t>and </a:t>
            </a:r>
            <a:r>
              <a:rPr lang="en-GB" sz="2400" b="1" dirty="0"/>
              <a:t>N8</a:t>
            </a:r>
            <a:r>
              <a:rPr lang="en-GB" sz="2400" dirty="0"/>
              <a:t>), but </a:t>
            </a:r>
            <a:r>
              <a:rPr lang="en-GB" sz="2400" dirty="0" smtClean="0"/>
              <a:t>the link-layer </a:t>
            </a:r>
            <a:r>
              <a:rPr lang="en-GB" sz="2400" dirty="0"/>
              <a:t>addresses of the frame change from link to link.</a:t>
            </a:r>
          </a:p>
        </p:txBody>
      </p:sp>
    </p:spTree>
    <p:extLst>
      <p:ext uri="{BB962C8B-B14F-4D97-AF65-F5344CB8AC3E}">
        <p14:creationId xmlns:p14="http://schemas.microsoft.com/office/powerpoint/2010/main" val="254918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Three Types of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6515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Link-layer </a:t>
            </a:r>
            <a:r>
              <a:rPr lang="en-GB" sz="2200" dirty="0"/>
              <a:t>protocols define three types of addresses: </a:t>
            </a:r>
            <a:r>
              <a:rPr lang="en-GB" sz="2200" dirty="0">
                <a:solidFill>
                  <a:srgbClr val="0070C0"/>
                </a:solidFill>
              </a:rPr>
              <a:t>unicast, multicast, </a:t>
            </a:r>
            <a:r>
              <a:rPr lang="en-GB" sz="2200" dirty="0" smtClean="0">
                <a:solidFill>
                  <a:srgbClr val="0070C0"/>
                </a:solidFill>
              </a:rPr>
              <a:t>and broadcast.</a:t>
            </a:r>
          </a:p>
          <a:p>
            <a:r>
              <a:rPr lang="en-GB" sz="2200" b="1" i="1" dirty="0">
                <a:solidFill>
                  <a:srgbClr val="FF0000"/>
                </a:solidFill>
              </a:rPr>
              <a:t>Unicast Address</a:t>
            </a:r>
          </a:p>
          <a:p>
            <a:r>
              <a:rPr lang="en-GB" sz="2200" dirty="0"/>
              <a:t>Each host or each interface of a router is assigned a unicast address. </a:t>
            </a:r>
            <a:endParaRPr lang="en-GB" sz="2200" dirty="0" smtClean="0"/>
          </a:p>
          <a:p>
            <a:r>
              <a:rPr lang="en-GB" sz="2200" dirty="0" smtClean="0"/>
              <a:t>Unicasting means one-to-one </a:t>
            </a:r>
            <a:r>
              <a:rPr lang="en-GB" sz="2200" dirty="0"/>
              <a:t>communication. </a:t>
            </a:r>
            <a:endParaRPr lang="en-GB" sz="2200" dirty="0" smtClean="0"/>
          </a:p>
          <a:p>
            <a:r>
              <a:rPr lang="en-GB" sz="2200" dirty="0" smtClean="0"/>
              <a:t>A </a:t>
            </a:r>
            <a:r>
              <a:rPr lang="en-GB" sz="2200" dirty="0"/>
              <a:t>frame with a unicast address destination is destined </a:t>
            </a:r>
            <a:r>
              <a:rPr lang="en-GB" sz="2200" dirty="0" smtClean="0"/>
              <a:t>only for </a:t>
            </a:r>
            <a:r>
              <a:rPr lang="en-GB" sz="2200" dirty="0"/>
              <a:t>one entity in the link</a:t>
            </a:r>
            <a:r>
              <a:rPr lang="en-GB" sz="2200" dirty="0" smtClean="0"/>
              <a:t>.</a:t>
            </a:r>
          </a:p>
          <a:p>
            <a:r>
              <a:rPr lang="en-GB" sz="2200" dirty="0" smtClean="0"/>
              <a:t>The </a:t>
            </a:r>
            <a:r>
              <a:rPr lang="en-GB" sz="2200" dirty="0"/>
              <a:t>unicast link-layer addresses in the most common LAN, </a:t>
            </a:r>
            <a:r>
              <a:rPr lang="en-GB" sz="2200" dirty="0" smtClean="0"/>
              <a:t>Ethernet, are </a:t>
            </a:r>
            <a:r>
              <a:rPr lang="en-GB" sz="2200" dirty="0"/>
              <a:t>48 bits (six bytes) that are presented as 12 hexadecimal digits separated by colons;</a:t>
            </a:r>
            <a:endParaRPr lang="en-GB" sz="2200" dirty="0" smtClean="0"/>
          </a:p>
          <a:p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186" y="6170394"/>
            <a:ext cx="2695766" cy="6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9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i="1" dirty="0">
                <a:solidFill>
                  <a:srgbClr val="FF0000"/>
                </a:solidFill>
              </a:rPr>
              <a:t>Multicast Address</a:t>
            </a:r>
          </a:p>
          <a:p>
            <a:r>
              <a:rPr lang="en-GB" sz="2400" dirty="0"/>
              <a:t>Some link-layer protocols define multicast addresses. Multicasting means </a:t>
            </a:r>
            <a:r>
              <a:rPr lang="en-GB" sz="2400" dirty="0" smtClean="0"/>
              <a:t>one-to-many communication</a:t>
            </a:r>
            <a:r>
              <a:rPr lang="en-GB" sz="2400" dirty="0"/>
              <a:t>. However, the jurisdiction is </a:t>
            </a:r>
            <a:r>
              <a:rPr lang="en-GB" sz="2400" dirty="0" smtClean="0"/>
              <a:t>local in LAN. </a:t>
            </a:r>
          </a:p>
          <a:p>
            <a:r>
              <a:rPr lang="en-GB" sz="2400" dirty="0"/>
              <a:t>The </a:t>
            </a:r>
            <a:r>
              <a:rPr lang="en-GB" sz="2400" dirty="0" smtClean="0"/>
              <a:t>multicast </a:t>
            </a:r>
            <a:r>
              <a:rPr lang="en-GB" sz="2400" dirty="0"/>
              <a:t>link-layer addresses in the most common LAN, Ethernet, are 48 bits (six bytes) that are presented as 12 hexadecimal digits separated by colons;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554" y="5219418"/>
            <a:ext cx="2695766" cy="6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94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i="1" dirty="0">
                <a:solidFill>
                  <a:srgbClr val="FF0000"/>
                </a:solidFill>
              </a:rPr>
              <a:t>Broadcast Address</a:t>
            </a:r>
          </a:p>
          <a:p>
            <a:r>
              <a:rPr lang="en-GB" sz="2400" dirty="0"/>
              <a:t>Some link-layer protocols define a broadcast address. Broadcasting means </a:t>
            </a:r>
            <a:r>
              <a:rPr lang="en-GB" sz="2400" dirty="0" smtClean="0"/>
              <a:t>one-to-all communication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dirty="0"/>
              <a:t>frame with a destination broadcast address is sent to all entities </a:t>
            </a:r>
            <a:r>
              <a:rPr lang="en-GB" sz="2400" dirty="0" smtClean="0"/>
              <a:t>in the </a:t>
            </a:r>
            <a:r>
              <a:rPr lang="en-GB" sz="2400" dirty="0"/>
              <a:t>link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The </a:t>
            </a:r>
            <a:r>
              <a:rPr lang="en-GB" sz="2400" dirty="0" smtClean="0"/>
              <a:t>broadcast </a:t>
            </a:r>
            <a:r>
              <a:rPr lang="en-GB" sz="2400" dirty="0"/>
              <a:t>link-layer addresses in the most common LAN, Ethernet, are 48 bits (six bytes) that are presented as 12 hexadecimal digits separated by colons;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968" y="5805124"/>
            <a:ext cx="2863512" cy="64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1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END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1794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2268433" y="2315703"/>
            <a:ext cx="6137697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Data-Link Layer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Nodes and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69" y="1630237"/>
            <a:ext cx="8596668" cy="3880773"/>
          </a:xfrm>
        </p:spPr>
        <p:txBody>
          <a:bodyPr>
            <a:normAutofit/>
          </a:bodyPr>
          <a:lstStyle/>
          <a:p>
            <a:r>
              <a:rPr lang="en-GB" sz="2000" dirty="0"/>
              <a:t>Communication at the data-link layer is node-to-node. </a:t>
            </a:r>
            <a:endParaRPr lang="en-GB" sz="2000" dirty="0" smtClean="0"/>
          </a:p>
          <a:p>
            <a:r>
              <a:rPr lang="en-GB" sz="2000" dirty="0" smtClean="0"/>
              <a:t>A </a:t>
            </a:r>
            <a:r>
              <a:rPr lang="en-GB" sz="2000" dirty="0"/>
              <a:t>data unit from one point in </a:t>
            </a:r>
            <a:r>
              <a:rPr lang="en-GB" sz="2000" dirty="0" smtClean="0"/>
              <a:t>the Internet </a:t>
            </a:r>
            <a:r>
              <a:rPr lang="en-GB" sz="2000" dirty="0"/>
              <a:t>needs to pass through many networks (LANs and WANs) to reach </a:t>
            </a:r>
            <a:r>
              <a:rPr lang="en-GB" sz="2000" dirty="0" smtClean="0"/>
              <a:t>another point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Theses </a:t>
            </a:r>
            <a:r>
              <a:rPr lang="en-GB" sz="2000" dirty="0"/>
              <a:t>LANs and WANs are connected by </a:t>
            </a:r>
            <a:r>
              <a:rPr lang="en-GB" sz="2000" dirty="0" smtClean="0"/>
              <a:t>routers.</a:t>
            </a:r>
          </a:p>
          <a:p>
            <a:r>
              <a:rPr lang="en-GB" sz="2000" dirty="0"/>
              <a:t>Figure </a:t>
            </a:r>
            <a:r>
              <a:rPr lang="en-GB" sz="2000" dirty="0" smtClean="0"/>
              <a:t>9.2 is </a:t>
            </a:r>
            <a:r>
              <a:rPr lang="en-GB" sz="2000" dirty="0"/>
              <a:t>a simple representation of links and nodes when the path of the data unit is only </a:t>
            </a:r>
            <a:r>
              <a:rPr lang="en-GB" sz="2000" dirty="0" smtClean="0"/>
              <a:t>six nodes</a:t>
            </a:r>
            <a:r>
              <a:rPr lang="en-GB" sz="2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336" y="3920926"/>
            <a:ext cx="6784847" cy="293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70" y="1801368"/>
            <a:ext cx="8308773" cy="422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318" y="1858837"/>
            <a:ext cx="8596668" cy="4532819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The data-link layer is located between the physical and the network layers. </a:t>
            </a:r>
            <a:endParaRPr lang="en-GB" sz="2000" dirty="0" smtClean="0"/>
          </a:p>
          <a:p>
            <a:r>
              <a:rPr lang="en-GB" sz="2000" dirty="0" smtClean="0"/>
              <a:t>The datalink layer </a:t>
            </a:r>
            <a:r>
              <a:rPr lang="en-GB" sz="2000" dirty="0"/>
              <a:t>provides services to the network layer; it receives services from the </a:t>
            </a:r>
            <a:r>
              <a:rPr lang="en-GB" sz="2000" dirty="0" smtClean="0"/>
              <a:t>physical layer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Let </a:t>
            </a:r>
            <a:r>
              <a:rPr lang="en-GB" sz="2000" dirty="0"/>
              <a:t>us discuss services provided by the data-link layer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When a packet is </a:t>
            </a:r>
            <a:r>
              <a:rPr lang="en-GB" sz="2000" dirty="0" smtClean="0"/>
              <a:t>travelling in </a:t>
            </a:r>
            <a:r>
              <a:rPr lang="en-GB" sz="2000" dirty="0"/>
              <a:t>the Internet, the data-link layer of a node (host or router) is responsible for </a:t>
            </a:r>
            <a:r>
              <a:rPr lang="en-GB" sz="2000" dirty="0" smtClean="0"/>
              <a:t>delivering a </a:t>
            </a:r>
            <a:r>
              <a:rPr lang="en-GB" sz="2000" dirty="0"/>
              <a:t>datagram to the next node in the path</a:t>
            </a:r>
            <a:r>
              <a:rPr lang="en-GB" sz="2000" dirty="0" smtClean="0"/>
              <a:t>. The services list is given as;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Framing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Flow </a:t>
            </a:r>
            <a:r>
              <a:rPr lang="en-GB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Error </a:t>
            </a:r>
            <a:r>
              <a:rPr lang="en-GB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Congestion Control</a:t>
            </a:r>
            <a:endParaRPr lang="en-GB" sz="2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030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Framing</a:t>
            </a:r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</a:t>
            </a:r>
            <a:r>
              <a:rPr lang="en-GB" sz="2400" dirty="0"/>
              <a:t>first service provided by the data-link layer is </a:t>
            </a:r>
            <a:r>
              <a:rPr lang="en-GB" sz="2400" b="1" dirty="0"/>
              <a:t>framing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The data-link layer </a:t>
            </a:r>
            <a:r>
              <a:rPr lang="en-GB" sz="2400" dirty="0"/>
              <a:t>at each node needs to encapsulate the datagram (packet received from the </a:t>
            </a:r>
            <a:r>
              <a:rPr lang="en-GB" sz="2400" dirty="0" smtClean="0"/>
              <a:t>network layer</a:t>
            </a:r>
            <a:r>
              <a:rPr lang="en-GB" sz="2400" dirty="0"/>
              <a:t>) in a </a:t>
            </a:r>
            <a:r>
              <a:rPr lang="en-GB" sz="2400" b="1" dirty="0"/>
              <a:t>frame </a:t>
            </a:r>
            <a:r>
              <a:rPr lang="en-GB" sz="2400" dirty="0"/>
              <a:t>before sending it to the next node.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828" y="4672584"/>
            <a:ext cx="6583680" cy="82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5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2. Flow </a:t>
            </a:r>
            <a:r>
              <a:rPr lang="en-GB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  <a:br>
              <a:rPr lang="en-GB" b="1" i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11" y="1536193"/>
            <a:ext cx="9536514" cy="4892040"/>
          </a:xfrm>
        </p:spPr>
        <p:txBody>
          <a:bodyPr>
            <a:noAutofit/>
          </a:bodyPr>
          <a:lstStyle/>
          <a:p>
            <a:pPr algn="just"/>
            <a:r>
              <a:rPr lang="en-GB" sz="2000" dirty="0"/>
              <a:t>Whenever we have a producer and a consumer, we need to think about flow control. </a:t>
            </a:r>
            <a:endParaRPr lang="en-GB" sz="2000" dirty="0" smtClean="0"/>
          </a:p>
          <a:p>
            <a:pPr algn="just"/>
            <a:r>
              <a:rPr lang="en-GB" sz="2000" dirty="0" smtClean="0"/>
              <a:t>If the </a:t>
            </a:r>
            <a:r>
              <a:rPr lang="en-GB" sz="2000" dirty="0"/>
              <a:t>producer produces items that cannot be consumed, accumulation of items occurs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/>
              <a:t>The sending data-link layer at the end of a link is a producer of frames; the </a:t>
            </a:r>
            <a:r>
              <a:rPr lang="en-GB" sz="2000" dirty="0" smtClean="0"/>
              <a:t>receiving data-link </a:t>
            </a:r>
            <a:r>
              <a:rPr lang="en-GB" sz="2000" dirty="0"/>
              <a:t>layer at the other end of a link is a consumer. </a:t>
            </a:r>
            <a:endParaRPr lang="en-GB" sz="2000" dirty="0" smtClean="0"/>
          </a:p>
          <a:p>
            <a:pPr algn="just"/>
            <a:r>
              <a:rPr lang="en-GB" sz="2000" dirty="0" smtClean="0"/>
              <a:t>If </a:t>
            </a:r>
            <a:r>
              <a:rPr lang="en-GB" sz="2000" dirty="0"/>
              <a:t>the rate of produced frames </a:t>
            </a:r>
            <a:r>
              <a:rPr lang="en-GB" sz="2000" dirty="0" smtClean="0"/>
              <a:t>is higher </a:t>
            </a:r>
            <a:r>
              <a:rPr lang="en-GB" sz="2000" dirty="0"/>
              <a:t>than the rate of consumed frames, frames at the receiving end need to be </a:t>
            </a:r>
            <a:r>
              <a:rPr lang="en-GB" sz="2000" dirty="0" smtClean="0"/>
              <a:t>buffered while </a:t>
            </a:r>
            <a:r>
              <a:rPr lang="en-GB" sz="2000" dirty="0"/>
              <a:t>waiting to be consumed (processed</a:t>
            </a:r>
            <a:r>
              <a:rPr lang="en-GB" sz="2000" dirty="0" smtClean="0"/>
              <a:t>).</a:t>
            </a:r>
          </a:p>
          <a:p>
            <a:pPr algn="just"/>
            <a:r>
              <a:rPr lang="en-GB" sz="2000" b="1" dirty="0">
                <a:solidFill>
                  <a:srgbClr val="0070C0"/>
                </a:solidFill>
              </a:rPr>
              <a:t>We have two choices. 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lvl="1" algn="just"/>
            <a:r>
              <a:rPr lang="en-GB" sz="2000" dirty="0" smtClean="0"/>
              <a:t>The </a:t>
            </a:r>
            <a:r>
              <a:rPr lang="en-GB" sz="2000" dirty="0"/>
              <a:t>first choice is to let </a:t>
            </a:r>
            <a:r>
              <a:rPr lang="en-GB" sz="2000" dirty="0" smtClean="0"/>
              <a:t>the receiving </a:t>
            </a:r>
            <a:r>
              <a:rPr lang="en-GB" sz="2000" dirty="0"/>
              <a:t>data-link layer drop the frames if its buffer is full. </a:t>
            </a:r>
            <a:endParaRPr lang="en-GB" sz="2000" dirty="0" smtClean="0"/>
          </a:p>
          <a:p>
            <a:pPr lvl="1" algn="just"/>
            <a:r>
              <a:rPr lang="en-GB" sz="2000" dirty="0" smtClean="0"/>
              <a:t>The </a:t>
            </a:r>
            <a:r>
              <a:rPr lang="en-GB" sz="2000" dirty="0"/>
              <a:t>second choice is to </a:t>
            </a:r>
            <a:r>
              <a:rPr lang="en-GB" sz="2000" dirty="0" smtClean="0"/>
              <a:t>let the </a:t>
            </a:r>
            <a:r>
              <a:rPr lang="en-GB" sz="2000" dirty="0"/>
              <a:t>receiving data-link layer send a feedback to the sending data-link layer to ask it </a:t>
            </a:r>
            <a:r>
              <a:rPr lang="en-GB" sz="2000" dirty="0" smtClean="0"/>
              <a:t>to stop </a:t>
            </a:r>
            <a:r>
              <a:rPr lang="en-GB" sz="2000" dirty="0"/>
              <a:t>or slow down.</a:t>
            </a:r>
          </a:p>
        </p:txBody>
      </p:sp>
    </p:spTree>
    <p:extLst>
      <p:ext uri="{BB962C8B-B14F-4D97-AF65-F5344CB8AC3E}">
        <p14:creationId xmlns:p14="http://schemas.microsoft.com/office/powerpoint/2010/main" val="344245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 Error </a:t>
            </a:r>
            <a:r>
              <a:rPr lang="en-GB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  <a:br>
              <a:rPr lang="en-GB" b="1" i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At the sending node, a frame in a data-link layer needs to be changed to bits, </a:t>
            </a:r>
            <a:r>
              <a:rPr lang="en-GB" sz="2400" dirty="0" smtClean="0"/>
              <a:t>transformed to </a:t>
            </a:r>
            <a:r>
              <a:rPr lang="en-GB" sz="2400" dirty="0"/>
              <a:t>electromagnetic signals, and transmitted through the transmission </a:t>
            </a:r>
            <a:r>
              <a:rPr lang="en-GB" sz="2400" dirty="0" smtClean="0"/>
              <a:t>media.</a:t>
            </a:r>
          </a:p>
          <a:p>
            <a:pPr algn="just"/>
            <a:r>
              <a:rPr lang="en-GB" sz="2400" dirty="0"/>
              <a:t>Since electromagnetic signals are susceptible to error, </a:t>
            </a:r>
            <a:r>
              <a:rPr lang="en-GB" sz="2400" dirty="0" smtClean="0"/>
              <a:t>a frame </a:t>
            </a:r>
            <a:r>
              <a:rPr lang="en-GB" sz="2400" dirty="0"/>
              <a:t>is susceptible to error. The error needs first to be detected. </a:t>
            </a:r>
            <a:endParaRPr lang="en-GB" sz="2400" dirty="0" smtClean="0"/>
          </a:p>
          <a:p>
            <a:pPr algn="just"/>
            <a:r>
              <a:rPr lang="en-GB" sz="2400" dirty="0" smtClean="0"/>
              <a:t>After </a:t>
            </a:r>
            <a:r>
              <a:rPr lang="en-GB" sz="2400" dirty="0"/>
              <a:t>detection, </a:t>
            </a:r>
            <a:r>
              <a:rPr lang="en-GB" sz="2400" dirty="0" smtClean="0"/>
              <a:t>it needs </a:t>
            </a:r>
            <a:r>
              <a:rPr lang="en-GB" sz="2400" dirty="0"/>
              <a:t>to be either corrected at the receiver node or discarded and retransmitted by </a:t>
            </a:r>
            <a:r>
              <a:rPr lang="en-GB" sz="2400" dirty="0" smtClean="0"/>
              <a:t>the sending </a:t>
            </a:r>
            <a:r>
              <a:rPr lang="en-GB" sz="2400" dirty="0"/>
              <a:t>node.</a:t>
            </a:r>
          </a:p>
        </p:txBody>
      </p:sp>
    </p:spTree>
    <p:extLst>
      <p:ext uri="{BB962C8B-B14F-4D97-AF65-F5344CB8AC3E}">
        <p14:creationId xmlns:p14="http://schemas.microsoft.com/office/powerpoint/2010/main" val="119414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4. Congestion </a:t>
            </a:r>
            <a:r>
              <a:rPr lang="en-GB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  <a: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Although a </a:t>
            </a:r>
            <a:r>
              <a:rPr lang="en-GB" sz="2400" dirty="0" smtClean="0"/>
              <a:t>link may be congested with frames</a:t>
            </a:r>
            <a:r>
              <a:rPr lang="en-GB" sz="2400" dirty="0"/>
              <a:t>, which may result in frame </a:t>
            </a:r>
            <a:r>
              <a:rPr lang="en-GB" sz="2400" dirty="0" smtClean="0"/>
              <a:t>loss.</a:t>
            </a:r>
          </a:p>
          <a:p>
            <a:r>
              <a:rPr lang="en-GB" sz="2400" dirty="0"/>
              <a:t>In general, congestion control is considered </a:t>
            </a:r>
            <a:r>
              <a:rPr lang="en-GB" sz="2400" dirty="0" smtClean="0"/>
              <a:t>an issue </a:t>
            </a:r>
            <a:r>
              <a:rPr lang="en-GB" sz="2400" dirty="0"/>
              <a:t>in the network layer or the transport layer because of its end-to-end nature. </a:t>
            </a:r>
            <a:endParaRPr lang="en-GB" sz="2400" dirty="0" smtClean="0"/>
          </a:p>
          <a:p>
            <a:r>
              <a:rPr lang="en-GB" sz="2400" dirty="0" smtClean="0"/>
              <a:t>We will discuss </a:t>
            </a:r>
            <a:r>
              <a:rPr lang="en-GB" sz="2400" dirty="0"/>
              <a:t>congestion control in the network layer and the transport layer in later</a:t>
            </a:r>
          </a:p>
        </p:txBody>
      </p:sp>
    </p:spTree>
    <p:extLst>
      <p:ext uri="{BB962C8B-B14F-4D97-AF65-F5344CB8AC3E}">
        <p14:creationId xmlns:p14="http://schemas.microsoft.com/office/powerpoint/2010/main" val="28359336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881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Trebuchet MS</vt:lpstr>
      <vt:lpstr>Wingdings 3</vt:lpstr>
      <vt:lpstr>Facet</vt:lpstr>
      <vt:lpstr>Computer Networks</vt:lpstr>
      <vt:lpstr>PowerPoint Presentation</vt:lpstr>
      <vt:lpstr>Nodes and Links</vt:lpstr>
      <vt:lpstr>PowerPoint Presentation</vt:lpstr>
      <vt:lpstr>Services</vt:lpstr>
      <vt:lpstr>1. Framing </vt:lpstr>
      <vt:lpstr>2. Flow Control </vt:lpstr>
      <vt:lpstr>3. Error Control </vt:lpstr>
      <vt:lpstr>4. Congestion Control </vt:lpstr>
      <vt:lpstr>LINK-LAYER ADDRESSING</vt:lpstr>
      <vt:lpstr>IP addresses and link-layer addresses in a small internet</vt:lpstr>
      <vt:lpstr>IP addresses and link-layer addresses in a small internet</vt:lpstr>
      <vt:lpstr>Three Types of addresses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86</cp:revision>
  <dcterms:created xsi:type="dcterms:W3CDTF">2020-03-06T18:22:42Z</dcterms:created>
  <dcterms:modified xsi:type="dcterms:W3CDTF">2020-08-26T09:50:41Z</dcterms:modified>
</cp:coreProperties>
</file>